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05" r:id="rId5"/>
    <p:sldId id="306" r:id="rId6"/>
    <p:sldId id="319" r:id="rId7"/>
    <p:sldId id="322" r:id="rId8"/>
    <p:sldId id="333" r:id="rId9"/>
    <p:sldId id="334" r:id="rId10"/>
    <p:sldId id="341" r:id="rId11"/>
    <p:sldId id="342" r:id="rId12"/>
    <p:sldId id="346" r:id="rId13"/>
    <p:sldId id="340" r:id="rId14"/>
    <p:sldId id="344" r:id="rId15"/>
    <p:sldId id="343" r:id="rId16"/>
    <p:sldId id="345" r:id="rId17"/>
    <p:sldId id="331" r:id="rId18"/>
    <p:sldId id="330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792" userDrawn="1">
          <p15:clr>
            <a:srgbClr val="A4A3A4"/>
          </p15:clr>
        </p15:guide>
        <p15:guide id="3" pos="528" userDrawn="1">
          <p15:clr>
            <a:srgbClr val="A4A3A4"/>
          </p15:clr>
        </p15:guide>
        <p15:guide id="4" pos="7128" userDrawn="1">
          <p15:clr>
            <a:srgbClr val="A4A3A4"/>
          </p15:clr>
        </p15:guide>
        <p15:guide id="5" orient="horz" pos="2808" userDrawn="1">
          <p15:clr>
            <a:srgbClr val="A4A3A4"/>
          </p15:clr>
        </p15:guide>
        <p15:guide id="6" pos="2976" userDrawn="1">
          <p15:clr>
            <a:srgbClr val="A4A3A4"/>
          </p15:clr>
        </p15:guide>
        <p15:guide id="7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8D230F3-CF80-4859-8CE7-A43EE81993B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82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>
        <p:guide orient="horz" pos="3792"/>
        <p:guide pos="528"/>
        <p:guide pos="7128"/>
        <p:guide orient="horz" pos="2808"/>
        <p:guide pos="297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10/8/2025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880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C5788EE-4EDA-20FA-8EB9-2F0639E8A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053CA0-7A9F-FC49-AD3F-F3280344D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67F6939-7B7E-F49F-8219-DC8CDAC85D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ACCA700-291A-CD50-0CF3-749300C8D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EFADD4D-8EF2-3DF8-F5F4-9459752D54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5B36F67-81DA-36AC-5D17-0172FF5A70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1248" y="1527048"/>
            <a:ext cx="10479024" cy="449884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46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2952" y="0"/>
            <a:ext cx="6099048" cy="687628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4" name="Title 123">
            <a:extLst>
              <a:ext uri="{FF2B5EF4-FFF2-40B4-BE49-F238E27FC236}">
                <a16:creationId xmlns:a16="http://schemas.microsoft.com/office/drawing/2014/main" id="{5EF8E4BF-2FB4-FFDD-E565-805C4762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4" y="832104"/>
            <a:ext cx="6099048" cy="5219236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3" name="Text Placeholder 122">
            <a:extLst>
              <a:ext uri="{FF2B5EF4-FFF2-40B4-BE49-F238E27FC236}">
                <a16:creationId xmlns:a16="http://schemas.microsoft.com/office/drawing/2014/main" id="{25C59923-6546-AB3B-534C-22113CD9D6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01353" y="-1"/>
            <a:ext cx="3790650" cy="1155691"/>
          </a:xfrm>
          <a:custGeom>
            <a:avLst/>
            <a:gdLst>
              <a:gd name="connsiteX0" fmla="*/ 2293575 w 3790650"/>
              <a:gd name="connsiteY0" fmla="*/ 0 h 1155691"/>
              <a:gd name="connsiteX1" fmla="*/ 3790650 w 3790650"/>
              <a:gd name="connsiteY1" fmla="*/ 0 h 1155691"/>
              <a:gd name="connsiteX2" fmla="*/ 3790650 w 3790650"/>
              <a:gd name="connsiteY2" fmla="*/ 1098632 h 1155691"/>
              <a:gd name="connsiteX3" fmla="*/ 3775153 w 3790650"/>
              <a:gd name="connsiteY3" fmla="*/ 1104304 h 1155691"/>
              <a:gd name="connsiteX4" fmla="*/ 3435268 w 3790650"/>
              <a:gd name="connsiteY4" fmla="*/ 1155691 h 1155691"/>
              <a:gd name="connsiteX5" fmla="*/ 2292295 w 3790650"/>
              <a:gd name="connsiteY5" fmla="*/ 12701 h 1155691"/>
              <a:gd name="connsiteX6" fmla="*/ 1280 w 3790650"/>
              <a:gd name="connsiteY6" fmla="*/ 0 h 1155691"/>
              <a:gd name="connsiteX7" fmla="*/ 2284665 w 3790650"/>
              <a:gd name="connsiteY7" fmla="*/ 0 h 1155691"/>
              <a:gd name="connsiteX8" fmla="*/ 2285945 w 3790650"/>
              <a:gd name="connsiteY8" fmla="*/ 12701 h 1155691"/>
              <a:gd name="connsiteX9" fmla="*/ 1142973 w 3790650"/>
              <a:gd name="connsiteY9" fmla="*/ 1155691 h 1155691"/>
              <a:gd name="connsiteX10" fmla="*/ 0 w 3790650"/>
              <a:gd name="connsiteY10" fmla="*/ 12701 h 115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90650" h="1155691">
                <a:moveTo>
                  <a:pt x="2293575" y="0"/>
                </a:moveTo>
                <a:lnTo>
                  <a:pt x="3790650" y="0"/>
                </a:lnTo>
                <a:lnTo>
                  <a:pt x="3790650" y="1098632"/>
                </a:lnTo>
                <a:lnTo>
                  <a:pt x="3775153" y="1104304"/>
                </a:lnTo>
                <a:cubicBezTo>
                  <a:pt x="3667783" y="1137700"/>
                  <a:pt x="3553627" y="1155691"/>
                  <a:pt x="3435268" y="1155691"/>
                </a:cubicBezTo>
                <a:cubicBezTo>
                  <a:pt x="2804021" y="1155691"/>
                  <a:pt x="2292295" y="643957"/>
                  <a:pt x="2292295" y="12701"/>
                </a:cubicBezTo>
                <a:close/>
                <a:moveTo>
                  <a:pt x="1280" y="0"/>
                </a:moveTo>
                <a:lnTo>
                  <a:pt x="2284665" y="0"/>
                </a:lnTo>
                <a:lnTo>
                  <a:pt x="2285945" y="12701"/>
                </a:lnTo>
                <a:cubicBezTo>
                  <a:pt x="2285945" y="643957"/>
                  <a:pt x="1774219" y="1155691"/>
                  <a:pt x="1142973" y="1155691"/>
                </a:cubicBezTo>
                <a:cubicBezTo>
                  <a:pt x="511726" y="1155691"/>
                  <a:pt x="0" y="643957"/>
                  <a:pt x="0" y="12701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0C9A0C-95B8-C535-9B78-63FDB782B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3" y="5727700"/>
            <a:ext cx="12192003" cy="1130300"/>
          </a:xfrm>
          <a:custGeom>
            <a:avLst/>
            <a:gdLst>
              <a:gd name="connsiteX0" fmla="*/ 11823828 w 12192003"/>
              <a:gd name="connsiteY0" fmla="*/ 0 h 1130300"/>
              <a:gd name="connsiteX1" fmla="*/ 12163721 w 12192003"/>
              <a:gd name="connsiteY1" fmla="*/ 51387 h 1130300"/>
              <a:gd name="connsiteX2" fmla="*/ 12192003 w 12192003"/>
              <a:gd name="connsiteY2" fmla="*/ 61738 h 1130300"/>
              <a:gd name="connsiteX3" fmla="*/ 12192003 w 12192003"/>
              <a:gd name="connsiteY3" fmla="*/ 1130300 h 1130300"/>
              <a:gd name="connsiteX4" fmla="*/ 10681469 w 12192003"/>
              <a:gd name="connsiteY4" fmla="*/ 1130300 h 1130300"/>
              <a:gd name="connsiteX5" fmla="*/ 10686729 w 12192003"/>
              <a:gd name="connsiteY5" fmla="*/ 1026126 h 1130300"/>
              <a:gd name="connsiteX6" fmla="*/ 11823828 w 12192003"/>
              <a:gd name="connsiteY6" fmla="*/ 0 h 1130300"/>
              <a:gd name="connsiteX7" fmla="*/ 9531478 w 12192003"/>
              <a:gd name="connsiteY7" fmla="*/ 0 h 1130300"/>
              <a:gd name="connsiteX8" fmla="*/ 10668577 w 12192003"/>
              <a:gd name="connsiteY8" fmla="*/ 1026126 h 1130300"/>
              <a:gd name="connsiteX9" fmla="*/ 10673837 w 12192003"/>
              <a:gd name="connsiteY9" fmla="*/ 1130300 h 1130300"/>
              <a:gd name="connsiteX10" fmla="*/ 8389119 w 12192003"/>
              <a:gd name="connsiteY10" fmla="*/ 1130300 h 1130300"/>
              <a:gd name="connsiteX11" fmla="*/ 8394379 w 12192003"/>
              <a:gd name="connsiteY11" fmla="*/ 1026126 h 1130300"/>
              <a:gd name="connsiteX12" fmla="*/ 9531478 w 12192003"/>
              <a:gd name="connsiteY12" fmla="*/ 0 h 1130300"/>
              <a:gd name="connsiteX13" fmla="*/ 7239129 w 12192003"/>
              <a:gd name="connsiteY13" fmla="*/ 0 h 1130300"/>
              <a:gd name="connsiteX14" fmla="*/ 8376227 w 12192003"/>
              <a:gd name="connsiteY14" fmla="*/ 1026126 h 1130300"/>
              <a:gd name="connsiteX15" fmla="*/ 8381487 w 12192003"/>
              <a:gd name="connsiteY15" fmla="*/ 1130300 h 1130300"/>
              <a:gd name="connsiteX16" fmla="*/ 6096769 w 12192003"/>
              <a:gd name="connsiteY16" fmla="*/ 1130300 h 1130300"/>
              <a:gd name="connsiteX17" fmla="*/ 6102029 w 12192003"/>
              <a:gd name="connsiteY17" fmla="*/ 1026126 h 1130300"/>
              <a:gd name="connsiteX18" fmla="*/ 7239129 w 12192003"/>
              <a:gd name="connsiteY18" fmla="*/ 0 h 1130300"/>
              <a:gd name="connsiteX19" fmla="*/ 4946780 w 12192003"/>
              <a:gd name="connsiteY19" fmla="*/ 0 h 1130300"/>
              <a:gd name="connsiteX20" fmla="*/ 6083878 w 12192003"/>
              <a:gd name="connsiteY20" fmla="*/ 1026126 h 1130300"/>
              <a:gd name="connsiteX21" fmla="*/ 6089139 w 12192003"/>
              <a:gd name="connsiteY21" fmla="*/ 1130300 h 1130300"/>
              <a:gd name="connsiteX22" fmla="*/ 3804423 w 12192003"/>
              <a:gd name="connsiteY22" fmla="*/ 1130300 h 1130300"/>
              <a:gd name="connsiteX23" fmla="*/ 3809684 w 12192003"/>
              <a:gd name="connsiteY23" fmla="*/ 1026126 h 1130300"/>
              <a:gd name="connsiteX24" fmla="*/ 4946780 w 12192003"/>
              <a:gd name="connsiteY24" fmla="*/ 0 h 1130300"/>
              <a:gd name="connsiteX25" fmla="*/ 2654431 w 12192003"/>
              <a:gd name="connsiteY25" fmla="*/ 0 h 1130300"/>
              <a:gd name="connsiteX26" fmla="*/ 3791530 w 12192003"/>
              <a:gd name="connsiteY26" fmla="*/ 1026126 h 1130300"/>
              <a:gd name="connsiteX27" fmla="*/ 3796791 w 12192003"/>
              <a:gd name="connsiteY27" fmla="*/ 1130300 h 1130300"/>
              <a:gd name="connsiteX28" fmla="*/ 1512072 w 12192003"/>
              <a:gd name="connsiteY28" fmla="*/ 1130300 h 1130300"/>
              <a:gd name="connsiteX29" fmla="*/ 1517332 w 12192003"/>
              <a:gd name="connsiteY29" fmla="*/ 1026126 h 1130300"/>
              <a:gd name="connsiteX30" fmla="*/ 2654431 w 12192003"/>
              <a:gd name="connsiteY30" fmla="*/ 0 h 1130300"/>
              <a:gd name="connsiteX31" fmla="*/ 362080 w 12192003"/>
              <a:gd name="connsiteY31" fmla="*/ 0 h 1130300"/>
              <a:gd name="connsiteX32" fmla="*/ 1499179 w 12192003"/>
              <a:gd name="connsiteY32" fmla="*/ 1026126 h 1130300"/>
              <a:gd name="connsiteX33" fmla="*/ 1504439 w 12192003"/>
              <a:gd name="connsiteY33" fmla="*/ 1130300 h 1130300"/>
              <a:gd name="connsiteX34" fmla="*/ 0 w 12192003"/>
              <a:gd name="connsiteY34" fmla="*/ 1130300 h 1130300"/>
              <a:gd name="connsiteX35" fmla="*/ 0 w 12192003"/>
              <a:gd name="connsiteY35" fmla="*/ 59507 h 1130300"/>
              <a:gd name="connsiteX36" fmla="*/ 22187 w 12192003"/>
              <a:gd name="connsiteY36" fmla="*/ 51387 h 1130300"/>
              <a:gd name="connsiteX37" fmla="*/ 362080 w 12192003"/>
              <a:gd name="connsiteY37" fmla="*/ 0 h 113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3" h="1130300">
                <a:moveTo>
                  <a:pt x="11823828" y="0"/>
                </a:moveTo>
                <a:cubicBezTo>
                  <a:pt x="11942189" y="0"/>
                  <a:pt x="12056349" y="17991"/>
                  <a:pt x="12163721" y="51387"/>
                </a:cubicBezTo>
                <a:lnTo>
                  <a:pt x="12192003" y="61738"/>
                </a:lnTo>
                <a:lnTo>
                  <a:pt x="12192003" y="1130300"/>
                </a:lnTo>
                <a:lnTo>
                  <a:pt x="10681469" y="1130300"/>
                </a:lnTo>
                <a:lnTo>
                  <a:pt x="10686729" y="1026126"/>
                </a:lnTo>
                <a:cubicBezTo>
                  <a:pt x="10745262" y="449767"/>
                  <a:pt x="11232021" y="0"/>
                  <a:pt x="11823828" y="0"/>
                </a:cubicBezTo>
                <a:close/>
                <a:moveTo>
                  <a:pt x="9531478" y="0"/>
                </a:moveTo>
                <a:cubicBezTo>
                  <a:pt x="10123285" y="0"/>
                  <a:pt x="10610044" y="449767"/>
                  <a:pt x="10668577" y="1026126"/>
                </a:cubicBezTo>
                <a:lnTo>
                  <a:pt x="10673837" y="1130300"/>
                </a:lnTo>
                <a:lnTo>
                  <a:pt x="8389119" y="1130300"/>
                </a:lnTo>
                <a:lnTo>
                  <a:pt x="8394379" y="1026126"/>
                </a:lnTo>
                <a:cubicBezTo>
                  <a:pt x="8452912" y="449767"/>
                  <a:pt x="8939671" y="0"/>
                  <a:pt x="9531478" y="0"/>
                </a:cubicBezTo>
                <a:close/>
                <a:moveTo>
                  <a:pt x="7239129" y="0"/>
                </a:moveTo>
                <a:cubicBezTo>
                  <a:pt x="7830936" y="0"/>
                  <a:pt x="8317694" y="449767"/>
                  <a:pt x="8376227" y="1026126"/>
                </a:cubicBezTo>
                <a:lnTo>
                  <a:pt x="8381487" y="1130300"/>
                </a:lnTo>
                <a:lnTo>
                  <a:pt x="6096769" y="1130300"/>
                </a:lnTo>
                <a:lnTo>
                  <a:pt x="6102029" y="1026126"/>
                </a:lnTo>
                <a:cubicBezTo>
                  <a:pt x="6160563" y="449767"/>
                  <a:pt x="6647322" y="0"/>
                  <a:pt x="7239129" y="0"/>
                </a:cubicBezTo>
                <a:close/>
                <a:moveTo>
                  <a:pt x="4946780" y="0"/>
                </a:moveTo>
                <a:cubicBezTo>
                  <a:pt x="5538587" y="0"/>
                  <a:pt x="6025345" y="449767"/>
                  <a:pt x="6083878" y="1026126"/>
                </a:cubicBezTo>
                <a:lnTo>
                  <a:pt x="6089139" y="1130300"/>
                </a:lnTo>
                <a:lnTo>
                  <a:pt x="3804423" y="1130300"/>
                </a:lnTo>
                <a:lnTo>
                  <a:pt x="3809684" y="1026126"/>
                </a:lnTo>
                <a:cubicBezTo>
                  <a:pt x="3868216" y="449767"/>
                  <a:pt x="4354972" y="0"/>
                  <a:pt x="4946780" y="0"/>
                </a:cubicBezTo>
                <a:close/>
                <a:moveTo>
                  <a:pt x="2654431" y="0"/>
                </a:moveTo>
                <a:cubicBezTo>
                  <a:pt x="3246238" y="0"/>
                  <a:pt x="3732997" y="449767"/>
                  <a:pt x="3791530" y="1026126"/>
                </a:cubicBezTo>
                <a:lnTo>
                  <a:pt x="3796791" y="1130300"/>
                </a:lnTo>
                <a:lnTo>
                  <a:pt x="1512072" y="1130300"/>
                </a:lnTo>
                <a:lnTo>
                  <a:pt x="1517332" y="1026126"/>
                </a:lnTo>
                <a:cubicBezTo>
                  <a:pt x="1575865" y="449767"/>
                  <a:pt x="2062624" y="0"/>
                  <a:pt x="2654431" y="0"/>
                </a:cubicBezTo>
                <a:close/>
                <a:moveTo>
                  <a:pt x="362080" y="0"/>
                </a:moveTo>
                <a:cubicBezTo>
                  <a:pt x="953887" y="0"/>
                  <a:pt x="1440646" y="449767"/>
                  <a:pt x="1499179" y="1026126"/>
                </a:cubicBezTo>
                <a:lnTo>
                  <a:pt x="1504439" y="1130300"/>
                </a:lnTo>
                <a:lnTo>
                  <a:pt x="0" y="1130300"/>
                </a:lnTo>
                <a:lnTo>
                  <a:pt x="0" y="59507"/>
                </a:lnTo>
                <a:lnTo>
                  <a:pt x="22187" y="51387"/>
                </a:lnTo>
                <a:cubicBezTo>
                  <a:pt x="129559" y="17991"/>
                  <a:pt x="243719" y="0"/>
                  <a:pt x="362080" y="0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70972619-C968-1257-58C9-0DC6616429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724189"/>
            <a:ext cx="1503729" cy="1133811"/>
          </a:xfrm>
          <a:custGeom>
            <a:avLst/>
            <a:gdLst>
              <a:gd name="connsiteX0" fmla="*/ 367995 w 1503729"/>
              <a:gd name="connsiteY0" fmla="*/ 19 h 1133811"/>
              <a:gd name="connsiteX1" fmla="*/ 1481576 w 1503729"/>
              <a:gd name="connsiteY1" fmla="*/ 913359 h 1133811"/>
              <a:gd name="connsiteX2" fmla="*/ 1503729 w 1503729"/>
              <a:gd name="connsiteY2" fmla="*/ 1133811 h 1133811"/>
              <a:gd name="connsiteX3" fmla="*/ 1371482 w 1503729"/>
              <a:gd name="connsiteY3" fmla="*/ 1133811 h 1133811"/>
              <a:gd name="connsiteX4" fmla="*/ 1275407 w 1503729"/>
              <a:gd name="connsiteY4" fmla="*/ 1118667 h 1133811"/>
              <a:gd name="connsiteX5" fmla="*/ 367995 w 1503729"/>
              <a:gd name="connsiteY5" fmla="*/ 19 h 1133811"/>
              <a:gd name="connsiteX6" fmla="*/ 367996 w 1503729"/>
              <a:gd name="connsiteY6" fmla="*/ 0 h 1133811"/>
              <a:gd name="connsiteX7" fmla="*/ 33218 w 1503729"/>
              <a:gd name="connsiteY7" fmla="*/ 808204 h 1133811"/>
              <a:gd name="connsiteX8" fmla="*/ 0 w 1503729"/>
              <a:gd name="connsiteY8" fmla="*/ 838393 h 1133811"/>
              <a:gd name="connsiteX9" fmla="*/ 0 w 1503729"/>
              <a:gd name="connsiteY9" fmla="*/ 61671 h 1133811"/>
              <a:gd name="connsiteX10" fmla="*/ 28102 w 1503729"/>
              <a:gd name="connsiteY10" fmla="*/ 51386 h 1133811"/>
              <a:gd name="connsiteX11" fmla="*/ 367996 w 1503729"/>
              <a:gd name="connsiteY11" fmla="*/ 0 h 113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3729" h="1133811">
                <a:moveTo>
                  <a:pt x="367995" y="19"/>
                </a:moveTo>
                <a:cubicBezTo>
                  <a:pt x="917788" y="3008"/>
                  <a:pt x="1375686" y="394157"/>
                  <a:pt x="1481576" y="913359"/>
                </a:cubicBezTo>
                <a:lnTo>
                  <a:pt x="1503729" y="1133811"/>
                </a:lnTo>
                <a:lnTo>
                  <a:pt x="1371482" y="1133811"/>
                </a:lnTo>
                <a:lnTo>
                  <a:pt x="1275407" y="1118667"/>
                </a:lnTo>
                <a:cubicBezTo>
                  <a:pt x="757177" y="1010082"/>
                  <a:pt x="368000" y="550498"/>
                  <a:pt x="367995" y="19"/>
                </a:cubicBezTo>
                <a:close/>
                <a:moveTo>
                  <a:pt x="367996" y="0"/>
                </a:moveTo>
                <a:cubicBezTo>
                  <a:pt x="367996" y="315623"/>
                  <a:pt x="240061" y="601366"/>
                  <a:pt x="33218" y="808204"/>
                </a:cubicBezTo>
                <a:lnTo>
                  <a:pt x="0" y="838393"/>
                </a:lnTo>
                <a:lnTo>
                  <a:pt x="0" y="61671"/>
                </a:lnTo>
                <a:lnTo>
                  <a:pt x="28102" y="51386"/>
                </a:lnTo>
                <a:cubicBezTo>
                  <a:pt x="135475" y="17991"/>
                  <a:pt x="249634" y="0"/>
                  <a:pt x="367996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0A4A3873-48BC-94DF-6006-FC7F81660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1353" y="0"/>
            <a:ext cx="3790647" cy="1143002"/>
          </a:xfrm>
          <a:custGeom>
            <a:avLst/>
            <a:gdLst>
              <a:gd name="connsiteX0" fmla="*/ 3790647 w 3790647"/>
              <a:gd name="connsiteY0" fmla="*/ 304585 h 1143002"/>
              <a:gd name="connsiteX1" fmla="*/ 3790647 w 3790647"/>
              <a:gd name="connsiteY1" fmla="*/ 1081329 h 1143002"/>
              <a:gd name="connsiteX2" fmla="*/ 3762543 w 3790647"/>
              <a:gd name="connsiteY2" fmla="*/ 1091615 h 1143002"/>
              <a:gd name="connsiteX3" fmla="*/ 3422649 w 3790647"/>
              <a:gd name="connsiteY3" fmla="*/ 1143002 h 1143002"/>
              <a:gd name="connsiteX4" fmla="*/ 3757427 w 3790647"/>
              <a:gd name="connsiteY4" fmla="*/ 334777 h 1143002"/>
              <a:gd name="connsiteX5" fmla="*/ 2285997 w 3790647"/>
              <a:gd name="connsiteY5" fmla="*/ 17 h 1143002"/>
              <a:gd name="connsiteX6" fmla="*/ 3422650 w 3790647"/>
              <a:gd name="connsiteY6" fmla="*/ 1142983 h 1143002"/>
              <a:gd name="connsiteX7" fmla="*/ 2285997 w 3790647"/>
              <a:gd name="connsiteY7" fmla="*/ 17 h 1143002"/>
              <a:gd name="connsiteX8" fmla="*/ 0 w 3790647"/>
              <a:gd name="connsiteY8" fmla="*/ 17 h 1143002"/>
              <a:gd name="connsiteX9" fmla="*/ 1136650 w 3790647"/>
              <a:gd name="connsiteY9" fmla="*/ 1142983 h 1143002"/>
              <a:gd name="connsiteX10" fmla="*/ 0 w 3790647"/>
              <a:gd name="connsiteY10" fmla="*/ 17 h 1143002"/>
              <a:gd name="connsiteX11" fmla="*/ 2279650 w 3790647"/>
              <a:gd name="connsiteY11" fmla="*/ 0 h 1143002"/>
              <a:gd name="connsiteX12" fmla="*/ 1136650 w 3790647"/>
              <a:gd name="connsiteY12" fmla="*/ 1143002 h 1143002"/>
              <a:gd name="connsiteX13" fmla="*/ 2279650 w 3790647"/>
              <a:gd name="connsiteY13" fmla="*/ 0 h 114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90647" h="1143002">
                <a:moveTo>
                  <a:pt x="3790647" y="304585"/>
                </a:moveTo>
                <a:lnTo>
                  <a:pt x="3790647" y="1081329"/>
                </a:lnTo>
                <a:lnTo>
                  <a:pt x="3762543" y="1091615"/>
                </a:lnTo>
                <a:cubicBezTo>
                  <a:pt x="3655170" y="1125011"/>
                  <a:pt x="3541011" y="1143002"/>
                  <a:pt x="3422649" y="1143002"/>
                </a:cubicBezTo>
                <a:cubicBezTo>
                  <a:pt x="3422649" y="827371"/>
                  <a:pt x="3550584" y="541620"/>
                  <a:pt x="3757427" y="334777"/>
                </a:cubicBezTo>
                <a:close/>
                <a:moveTo>
                  <a:pt x="2285997" y="17"/>
                </a:moveTo>
                <a:cubicBezTo>
                  <a:pt x="2914332" y="3435"/>
                  <a:pt x="3422644" y="513848"/>
                  <a:pt x="3422650" y="1142983"/>
                </a:cubicBezTo>
                <a:cubicBezTo>
                  <a:pt x="2794315" y="1139567"/>
                  <a:pt x="2286006" y="629153"/>
                  <a:pt x="2285997" y="17"/>
                </a:cubicBezTo>
                <a:close/>
                <a:moveTo>
                  <a:pt x="0" y="17"/>
                </a:moveTo>
                <a:cubicBezTo>
                  <a:pt x="628334" y="3435"/>
                  <a:pt x="1136644" y="513848"/>
                  <a:pt x="1136650" y="1142983"/>
                </a:cubicBezTo>
                <a:cubicBezTo>
                  <a:pt x="508316" y="1139567"/>
                  <a:pt x="9" y="629153"/>
                  <a:pt x="0" y="17"/>
                </a:cubicBezTo>
                <a:close/>
                <a:moveTo>
                  <a:pt x="2279650" y="0"/>
                </a:moveTo>
                <a:cubicBezTo>
                  <a:pt x="2279650" y="631263"/>
                  <a:pt x="1767910" y="1143002"/>
                  <a:pt x="1136650" y="1143002"/>
                </a:cubicBezTo>
                <a:cubicBezTo>
                  <a:pt x="1136650" y="511739"/>
                  <a:pt x="1648390" y="0"/>
                  <a:pt x="2279650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0" name="Graphic 119">
            <a:extLst>
              <a:ext uri="{FF2B5EF4-FFF2-40B4-BE49-F238E27FC236}">
                <a16:creationId xmlns:a16="http://schemas.microsoft.com/office/drawing/2014/main" id="{9C01A786-0C1A-6C4A-1466-1AE233D1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 b="83148"/>
          <a:stretch/>
        </p:blipFill>
        <p:spPr>
          <a:xfrm>
            <a:off x="8401354" y="12700"/>
            <a:ext cx="3790646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71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 b="1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45720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+mj-lt"/>
              <a:buAutoNum type="arabicPeriod"/>
              <a:defRPr sz="2000"/>
            </a:lvl1pPr>
            <a:lvl2pPr marL="914400" indent="-457200">
              <a:buSzPct val="100000"/>
              <a:buFont typeface="+mj-lt"/>
              <a:buAutoNum type="alphaLcPeriod"/>
              <a:defRPr sz="2000"/>
            </a:lvl2pPr>
            <a:lvl3pPr marL="1371600" indent="-457200">
              <a:buSzPct val="100000"/>
              <a:buFont typeface="+mj-lt"/>
              <a:buAutoNum type="romanLcPeriod"/>
              <a:defRPr sz="1800"/>
            </a:lvl3pPr>
            <a:lvl4pPr marL="1828800" indent="-457200">
              <a:buSzPct val="100000"/>
              <a:buFont typeface="+mj-lt"/>
              <a:buAutoNum type="arabicParenR"/>
              <a:defRPr sz="1800"/>
            </a:lvl4pPr>
            <a:lvl5pPr marL="2286000" indent="-457200">
              <a:buSzPct val="100000"/>
              <a:buFont typeface="+mj-lt"/>
              <a:buAutoNum type="alphaLcParenR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0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3" name="Title 123">
            <a:extLst>
              <a:ext uri="{FF2B5EF4-FFF2-40B4-BE49-F238E27FC236}">
                <a16:creationId xmlns:a16="http://schemas.microsoft.com/office/drawing/2014/main" id="{0B9C7C4B-FC2C-5D51-5679-3D5ED851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3" y="832104"/>
            <a:ext cx="10479088" cy="2587625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9F5B69-7199-E3E6-5554-6CC2207D4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375" y="3705309"/>
            <a:ext cx="10479088" cy="2587625"/>
          </a:xfrm>
        </p:spPr>
        <p:txBody>
          <a:bodyPr/>
          <a:lstStyle>
            <a:lvl1pPr marL="0" indent="0">
              <a:lnSpc>
                <a:spcPct val="130000"/>
              </a:lnSpc>
              <a:spcAft>
                <a:spcPts val="1000"/>
              </a:spcAft>
              <a:buNone/>
              <a:defRPr b="1" i="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093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1EF8CAB-74EE-F5E0-2A98-D49729C57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783521D-ED5D-D5DB-16FA-CD1B1203DF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87659"/>
          <a:stretch/>
        </p:blipFill>
        <p:spPr>
          <a:xfrm>
            <a:off x="0" y="5731979"/>
            <a:ext cx="1504645" cy="11464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381EED1-F8B1-76DD-2AF9-959C65437F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D23ADF4-87AF-5693-9986-341478D50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E5EE104-2241-C262-895C-BCA769134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9B7E7AC-A0E6-BE9A-4728-8FE036CF35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140000"/>
              </a:lnSpc>
              <a:spcAft>
                <a:spcPts val="0"/>
              </a:spcAft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4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1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F0337A6-0579-B5BC-C526-F7EBDDB8E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166F179-9203-AC2D-A267-E25FA28E9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FC5468-5E1B-2FE4-DA95-D0CCC383D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17493C4-12E7-500C-5FD5-68370B57A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49B5038-6091-D5DF-F2DA-3900885F4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42ADAB-F6BA-A55C-036E-C837F95C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1240" y="2231136"/>
            <a:ext cx="6080760" cy="4626864"/>
          </a:xfr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6931152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6931152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945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18B122A-848F-E50E-C503-3930933A5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/>
          <a:stretch/>
        </p:blipFill>
        <p:spPr>
          <a:xfrm>
            <a:off x="8401354" y="0"/>
            <a:ext cx="3790646" cy="685799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8CD9875-E4AF-D7EA-9F8B-D27F2C3104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513E8A3-5E78-5821-6B7B-AF6343ACA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256415C-5388-7D35-1C15-8DA4ACDCA1F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B78E2E7-B83A-F17C-9869-FED59DD512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2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321C850-160D-5CD7-B829-ADE752EA7A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/>
          <a:stretch/>
        </p:blipFill>
        <p:spPr>
          <a:xfrm>
            <a:off x="6096000" y="0"/>
            <a:ext cx="6096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105707-8D59-D00C-596A-380479D0E0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DC4FC4F-BE00-1554-FEBD-DE21F3AB3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A310F08-0B34-7E1C-7605-4F81502355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3371AFC-6FAC-3C10-CCC0-ECE8DB9E99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024" cy="2679192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62272"/>
            <a:ext cx="12188952" cy="239572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03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0F0E0D3-11E9-A85D-821D-49C27B06B0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433D848-BBB0-8852-CBA7-96FB04BFA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556"/>
          <a:stretch/>
        </p:blipFill>
        <p:spPr>
          <a:xfrm>
            <a:off x="10687351" y="4584700"/>
            <a:ext cx="1504649" cy="11303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A0A5B28-1267-FF8C-DD34-4AE0CE17F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2FE7896-D379-408C-54BB-757C71F0D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9515" r="34180"/>
          <a:stretch/>
        </p:blipFill>
        <p:spPr>
          <a:xfrm>
            <a:off x="10687351" y="1141376"/>
            <a:ext cx="1504649" cy="1154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7E02B10-F9DF-509C-64D5-91DEB69881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1455" y="1536826"/>
            <a:ext cx="5650992" cy="557784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2267712"/>
            <a:ext cx="5650992" cy="376732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7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CE1CF12-4201-C23B-7B9A-02EB4F8A79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396"/>
          <a:stretch/>
        </p:blipFill>
        <p:spPr>
          <a:xfrm>
            <a:off x="0" y="5731980"/>
            <a:ext cx="12192000" cy="113872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3CE0C7-867A-80BB-9E96-3008375B7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8854" b="83396"/>
          <a:stretch/>
        </p:blipFill>
        <p:spPr>
          <a:xfrm>
            <a:off x="0" y="12700"/>
            <a:ext cx="3797300" cy="113872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36CB758-B1DB-F2E0-00E7-BF5660C5F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3598" b="49858"/>
          <a:stretch/>
        </p:blipFill>
        <p:spPr>
          <a:xfrm>
            <a:off x="0" y="9452"/>
            <a:ext cx="1517954" cy="1146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24" y="841248"/>
            <a:ext cx="6556248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A780F1E2-F795-D408-7361-9B32EA12F8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836676"/>
            <a:ext cx="3785616" cy="518464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64023" y="1536827"/>
            <a:ext cx="6556247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055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4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27448" y="1536827"/>
            <a:ext cx="6592824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D831DA-EDBD-A492-3E6D-6ABBF4438F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 b="83148"/>
          <a:stretch/>
        </p:blipFill>
        <p:spPr>
          <a:xfrm>
            <a:off x="10687350" y="12700"/>
            <a:ext cx="1504649" cy="11557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00071AEB-E268-A464-7197-69FA762C3C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444"/>
          <a:stretch/>
        </p:blipFill>
        <p:spPr>
          <a:xfrm>
            <a:off x="10687351" y="9452"/>
            <a:ext cx="1504649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7936" y="6385422"/>
            <a:ext cx="843264" cy="288000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algn="r">
              <a:defRPr lang="en-ZA" sz="1000" b="0" smtClean="0">
                <a:solidFill>
                  <a:sysClr val="windowText" lastClr="000000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0"/>
        </a:spcBef>
        <a:spcAft>
          <a:spcPts val="1800"/>
        </a:spcAft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917E-922A-1054-6306-D37C378F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dirty="0"/>
              <a:t>Samad, Guandong, and Tyler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D50B0-02F8-A1E6-8A67-C0B7034A47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/>
          <a:p>
            <a:r>
              <a:rPr lang="en-US" dirty="0"/>
              <a:t>Brain Stimulator Progress Update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9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AB119-0827-0F05-F370-25FD6C3CD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6BEB7-8EA3-3C43-A53D-A5B93A75C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BAF4A-430E-93B3-1CF6-790E933B6BB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Choosing browser based for best portability</a:t>
            </a:r>
          </a:p>
          <a:p>
            <a:r>
              <a:rPr lang="en-US" dirty="0"/>
              <a:t>Using </a:t>
            </a:r>
            <a:r>
              <a:rPr lang="en-US" dirty="0" err="1"/>
              <a:t>webbluetooth</a:t>
            </a:r>
            <a:r>
              <a:rPr lang="en-US" dirty="0"/>
              <a:t> with JS</a:t>
            </a:r>
          </a:p>
          <a:p>
            <a:r>
              <a:rPr lang="en-US" dirty="0"/>
              <a:t>Need room to expand easily to more channels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E13FE-EA4D-8BE9-A86E-14F92820A7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60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4EA5B-9A91-D14B-B3EF-A803C1FF3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42CA-1831-6008-1E1C-357704BF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Continued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42D47-A06F-B58F-5DF1-EFA40045E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80BB224-4310-AF0E-5135-0CA105AB0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4669" y="1492144"/>
            <a:ext cx="7783560" cy="480016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5556E4-477A-2595-A470-09D3D00588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3183421" cy="4479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(this is without CSS to make things pretty)</a:t>
            </a:r>
          </a:p>
        </p:txBody>
      </p:sp>
    </p:spTree>
    <p:extLst>
      <p:ext uri="{BB962C8B-B14F-4D97-AF65-F5344CB8AC3E}">
        <p14:creationId xmlns:p14="http://schemas.microsoft.com/office/powerpoint/2010/main" val="1561809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5B3F5-AD24-9523-E1AE-99FA63E74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DBB1C-CE7E-7141-33E4-8B55F14E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 for Battery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A21FF-2EC5-7EBA-C832-FF7C95A8AF8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Calculate required amp hours to narrow search</a:t>
            </a:r>
          </a:p>
          <a:p>
            <a:r>
              <a:rPr lang="en-US" dirty="0"/>
              <a:t>Find something with integrated BMS</a:t>
            </a:r>
          </a:p>
          <a:p>
            <a:r>
              <a:rPr lang="en-US" dirty="0"/>
              <a:t>Use dimensions to make housing and board dimensions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5E59D-CE39-C54E-FB67-04781B04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702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E7465-FF12-8771-90E3-D8C84591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78FE5-7D3E-F458-7C2D-01B4074A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DDS Test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E310-BB05-4BAD-9325-E1F6B1F6028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For SPI and programming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84B4E-260A-8EAB-98A9-C6E37125E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240E05DB-CF9E-5B2E-BC88-952063D7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029" y="2336605"/>
            <a:ext cx="4780422" cy="38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14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F160B-AF27-B7B9-795A-6950EC477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76C4-2D7C-3DF9-F61F-30FCC2A901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Height limit with isolation transformers</a:t>
            </a:r>
          </a:p>
          <a:p>
            <a:r>
              <a:rPr lang="en-US" dirty="0"/>
              <a:t>Amplifier sourcing/creation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54A4F-408F-2AE8-E17D-8D70EF316C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17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8EF87-E3BB-A226-DCCF-2D45CE9B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E9115-94A4-A2F8-8B11-947907F62B4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479024" cy="4479925"/>
          </a:xfrm>
        </p:spPr>
        <p:txBody>
          <a:bodyPr/>
          <a:lstStyle/>
          <a:p>
            <a:r>
              <a:rPr lang="en-US" dirty="0"/>
              <a:t>Continue schematic and symbol creation</a:t>
            </a:r>
          </a:p>
          <a:p>
            <a:r>
              <a:rPr lang="en-US" dirty="0"/>
              <a:t>Find battery for device</a:t>
            </a:r>
          </a:p>
          <a:p>
            <a:r>
              <a:rPr lang="en-US" dirty="0"/>
              <a:t>Determine board measurements for housing</a:t>
            </a:r>
          </a:p>
          <a:p>
            <a:r>
              <a:rPr lang="en-US" dirty="0"/>
              <a:t>Code pairing and app integration</a:t>
            </a:r>
          </a:p>
          <a:p>
            <a:r>
              <a:rPr lang="en-US" dirty="0"/>
              <a:t>DDS Verification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C2303-290B-35FB-A4CD-104764401A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217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>
            <a:extLst>
              <a:ext uri="{FF2B5EF4-FFF2-40B4-BE49-F238E27FC236}">
                <a16:creationId xmlns:a16="http://schemas.microsoft.com/office/drawing/2014/main" id="{CC25EE42-B3D5-AD1E-48BE-54CEFF2E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Questions/Feedback</a:t>
            </a:r>
          </a:p>
        </p:txBody>
      </p:sp>
    </p:spTree>
    <p:extLst>
      <p:ext uri="{BB962C8B-B14F-4D97-AF65-F5344CB8AC3E}">
        <p14:creationId xmlns:p14="http://schemas.microsoft.com/office/powerpoint/2010/main" val="198843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923F-2B95-8D5A-8578-DBC0FC0DC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F7AA9-7C16-A939-67C8-DF700FEF7D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Make a device that can generate waveforms of precise frequency and current to stimulate deep parts of the brain using electrodes.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EA6BC-F3A8-6DDC-F1F8-6348F54E8B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63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B587-29DC-E824-8689-36BC048B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Events from 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F6BA8-0572-5BBA-D1BD-8EEF0B5F330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Bluetooth connectivity with </a:t>
            </a:r>
            <a:r>
              <a:rPr lang="en-US" dirty="0" err="1"/>
              <a:t>rpi</a:t>
            </a:r>
            <a:endParaRPr lang="en-US" dirty="0"/>
          </a:p>
          <a:p>
            <a:r>
              <a:rPr lang="en-US" dirty="0"/>
              <a:t>App layout/research</a:t>
            </a:r>
          </a:p>
          <a:p>
            <a:r>
              <a:rPr lang="en-US" dirty="0"/>
              <a:t>Programmable gain amplifier research</a:t>
            </a:r>
          </a:p>
          <a:p>
            <a:r>
              <a:rPr lang="en-US" dirty="0"/>
              <a:t>Continued battery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E045F-0937-10B0-D71D-D22F80DC65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0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971F-5C21-E7E8-E1FC-B28B53B9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MCU Pinout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4399C-F15E-F6DE-7E20-2E21D32045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3630999" cy="44799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Don’t need many operations outside of communicating with peripherals.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A5537-0F10-D803-42FE-3F172FBF45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 descr="A diagram of a computer circuit&#10;&#10;AI-generated content may be incorrect.">
            <a:extLst>
              <a:ext uri="{FF2B5EF4-FFF2-40B4-BE49-F238E27FC236}">
                <a16:creationId xmlns:a16="http://schemas.microsoft.com/office/drawing/2014/main" id="{E40494EA-B58B-8398-7FBD-D59FEEF9E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570615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7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2D65F-85EA-A80F-5581-472CC5ACB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1170-141B-2709-81BA-3DFBAF86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DDS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ADA0D-7315-D4CD-8AB1-C3743AEB1F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10" descr="A diagram of a block diagram&#10;&#10;AI-generated content may be incorrect.">
            <a:extLst>
              <a:ext uri="{FF2B5EF4-FFF2-40B4-BE49-F238E27FC236}">
                <a16:creationId xmlns:a16="http://schemas.microsoft.com/office/drawing/2014/main" id="{D6DD3014-6436-6E50-6BE5-A3596512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992" y="1711270"/>
            <a:ext cx="6148693" cy="3288836"/>
          </a:xfrm>
          <a:prstGeom prst="rect">
            <a:avLst/>
          </a:prstGeom>
        </p:spPr>
      </p:pic>
      <p:pic>
        <p:nvPicPr>
          <p:cNvPr id="13" name="Picture 12" descr="A computer diagram of a circuit board&#10;&#10;AI-generated content may be incorrect.">
            <a:extLst>
              <a:ext uri="{FF2B5EF4-FFF2-40B4-BE49-F238E27FC236}">
                <a16:creationId xmlns:a16="http://schemas.microsoft.com/office/drawing/2014/main" id="{35A3B389-EB65-61DB-F06B-D4838BF70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83"/>
            <a:ext cx="6015992" cy="436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5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84F84-AB5F-3044-65E4-7AA886498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66E9-EA17-E71F-2BE8-C52345F8D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Updates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31A56-77C9-8C14-3E81-4414A1AD53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E1665281-3240-D08C-0CFC-9861D71F7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051" y="236913"/>
            <a:ext cx="4356019" cy="5200722"/>
          </a:xfrm>
          <a:prstGeom prst="rect">
            <a:avLst/>
          </a:prstGeom>
        </p:spPr>
      </p:pic>
      <p:pic>
        <p:nvPicPr>
          <p:cNvPr id="8" name="Picture 7" descr="A diagram of a diagram&#10;&#10;AI-generated content may be incorrect.">
            <a:extLst>
              <a:ext uri="{FF2B5EF4-FFF2-40B4-BE49-F238E27FC236}">
                <a16:creationId xmlns:a16="http://schemas.microsoft.com/office/drawing/2014/main" id="{044528DB-4AA6-E5CE-96AF-FD9AB1F3B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26" y="1290890"/>
            <a:ext cx="6097523" cy="1632998"/>
          </a:xfrm>
          <a:prstGeom prst="rect">
            <a:avLst/>
          </a:prstGeom>
        </p:spPr>
      </p:pic>
      <p:pic>
        <p:nvPicPr>
          <p:cNvPr id="10" name="Picture 9" descr="A yellow and black text on a white background&#10;&#10;AI-generated content may be incorrect.">
            <a:extLst>
              <a:ext uri="{FF2B5EF4-FFF2-40B4-BE49-F238E27FC236}">
                <a16:creationId xmlns:a16="http://schemas.microsoft.com/office/drawing/2014/main" id="{5B31F349-E5CF-4FA9-9629-1522A3C5B0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26" y="2942649"/>
            <a:ext cx="7078425" cy="385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56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24455-56CA-75DB-D974-355A89D86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72" y="481578"/>
            <a:ext cx="10479024" cy="557784"/>
          </a:xfrm>
        </p:spPr>
        <p:txBody>
          <a:bodyPr/>
          <a:lstStyle/>
          <a:p>
            <a:r>
              <a:rPr lang="en-US" dirty="0"/>
              <a:t>Bluetooth Connection to the MCU (Raspberry pi Pico W)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1C30E5D-2BFB-1015-FBCD-1016AA93F5F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7744" y="2218371"/>
            <a:ext cx="4026311" cy="34627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8D54B-36CF-41DC-A88C-BB5E0C552C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9C1D11-172B-5CE7-159A-AE031419A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959" y="2218371"/>
            <a:ext cx="5305229" cy="33342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9D834F-6439-81CD-9426-AB82F37C1215}"/>
              </a:ext>
            </a:extLst>
          </p:cNvPr>
          <p:cNvSpPr txBox="1"/>
          <p:nvPr/>
        </p:nvSpPr>
        <p:spPr>
          <a:xfrm>
            <a:off x="237744" y="1910594"/>
            <a:ext cx="490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Helpers for generating BLE advertising payloads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D6EF18-5124-EA78-1FA9-31412F3324D4}"/>
              </a:ext>
            </a:extLst>
          </p:cNvPr>
          <p:cNvSpPr txBox="1"/>
          <p:nvPr/>
        </p:nvSpPr>
        <p:spPr>
          <a:xfrm>
            <a:off x="5766959" y="1928593"/>
            <a:ext cx="2573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Creates a simple BLE peripheral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C08A6-D98D-917E-4CF0-6E2C6A3733C6}"/>
              </a:ext>
            </a:extLst>
          </p:cNvPr>
          <p:cNvSpPr txBox="1"/>
          <p:nvPr/>
        </p:nvSpPr>
        <p:spPr>
          <a:xfrm>
            <a:off x="5844131" y="6510425"/>
            <a:ext cx="59170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https://electrocredible.com/raspberry-pi-pico-w-bluetooth-ble-micropython/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731356-188C-E027-7DF5-209775113DB5}"/>
              </a:ext>
            </a:extLst>
          </p:cNvPr>
          <p:cNvSpPr txBox="1"/>
          <p:nvPr/>
        </p:nvSpPr>
        <p:spPr>
          <a:xfrm>
            <a:off x="237744" y="1309254"/>
            <a:ext cx="872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Save two </a:t>
            </a:r>
            <a:r>
              <a:rPr lang="en-US" b="1" dirty="0" err="1"/>
              <a:t>MicroPython</a:t>
            </a:r>
            <a:r>
              <a:rPr lang="en-US" b="1" dirty="0"/>
              <a:t> modules in our RPi Pico to communicate via Bluetooth Low Energy</a:t>
            </a:r>
          </a:p>
        </p:txBody>
      </p:sp>
    </p:spTree>
    <p:extLst>
      <p:ext uri="{BB962C8B-B14F-4D97-AF65-F5344CB8AC3E}">
        <p14:creationId xmlns:p14="http://schemas.microsoft.com/office/powerpoint/2010/main" val="4192019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3EB7-5D6F-2256-BE82-9118B3E0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 kern="1200" cap="all" spc="300" baseline="0">
                <a:latin typeface="+mj-lt"/>
                <a:ea typeface="+mj-ea"/>
                <a:cs typeface="+mj-cs"/>
              </a:rPr>
              <a:t>Bluetooth Connection to the MCU (Raspberry pI Pico W)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2C7495-36B8-B459-2666-E66BD80BAB09}"/>
              </a:ext>
            </a:extLst>
          </p:cNvPr>
          <p:cNvSpPr txBox="1"/>
          <p:nvPr/>
        </p:nvSpPr>
        <p:spPr>
          <a:xfrm>
            <a:off x="841248" y="1536827"/>
            <a:ext cx="2862072" cy="447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Code to control the onboard led with a Bluetooth terminal on phone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9CF004-332D-FEE5-B2E8-CD5C2B57943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727448" y="2005286"/>
            <a:ext cx="6592824" cy="354364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D44A32-2D5C-A713-F4A6-07104DAC4C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 lIns="0" tIns="0" rIns="0" bIns="0" anchor="ctr">
            <a:normAutofit/>
          </a:bodyPr>
          <a:lstStyle/>
          <a:p>
            <a:pPr>
              <a:spcAft>
                <a:spcPts val="600"/>
              </a:spcAft>
            </a:pPr>
            <a:fld id="{B67B645E-C5E5-4727-B977-D372A0AA71D9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85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3279-5ECE-19B2-9505-5DA07CA02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" y="252484"/>
            <a:ext cx="10479024" cy="557784"/>
          </a:xfrm>
        </p:spPr>
        <p:txBody>
          <a:bodyPr/>
          <a:lstStyle/>
          <a:p>
            <a:r>
              <a:rPr lang="en-US" dirty="0"/>
              <a:t>SPI Testing with The Raspberry PI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67D83-2786-DC32-1573-8473AE62BA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1F249A-B5A5-86CC-C720-76218E9DB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" y="948767"/>
            <a:ext cx="4517706" cy="4050792"/>
          </a:xfrm>
          <a:prstGeom prst="rect">
            <a:avLst/>
          </a:prstGeom>
        </p:spPr>
      </p:pic>
      <p:pic>
        <p:nvPicPr>
          <p:cNvPr id="14" name="Content Placeholder 1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90A6CE92-24E3-F73E-0BFE-1849797A617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r="26573"/>
          <a:stretch>
            <a:fillRect/>
          </a:stretch>
        </p:blipFill>
        <p:spPr>
          <a:xfrm>
            <a:off x="6183734" y="766108"/>
            <a:ext cx="5515813" cy="4811427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73B6B0-9AE4-B320-0E5B-DE78AB08CFA5}"/>
              </a:ext>
            </a:extLst>
          </p:cNvPr>
          <p:cNvSpPr txBox="1"/>
          <p:nvPr/>
        </p:nvSpPr>
        <p:spPr>
          <a:xfrm>
            <a:off x="295417" y="6016090"/>
            <a:ext cx="440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Next, we need to test it with DDS directly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81FEFB-1AD7-993B-3DAB-B32FD9B2F743}"/>
              </a:ext>
            </a:extLst>
          </p:cNvPr>
          <p:cNvSpPr txBox="1"/>
          <p:nvPr/>
        </p:nvSpPr>
        <p:spPr>
          <a:xfrm>
            <a:off x="676404" y="4999558"/>
            <a:ext cx="3640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simulates writing to a function register in the DDS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53A443-D87F-363E-3C1A-B5DFACF268A5}"/>
              </a:ext>
            </a:extLst>
          </p:cNvPr>
          <p:cNvSpPr txBox="1"/>
          <p:nvPr/>
        </p:nvSpPr>
        <p:spPr>
          <a:xfrm>
            <a:off x="7671174" y="5577535"/>
            <a:ext cx="2708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Waveform caught by oscilloscope</a:t>
            </a:r>
          </a:p>
        </p:txBody>
      </p:sp>
    </p:spTree>
    <p:extLst>
      <p:ext uri="{BB962C8B-B14F-4D97-AF65-F5344CB8AC3E}">
        <p14:creationId xmlns:p14="http://schemas.microsoft.com/office/powerpoint/2010/main" val="32013431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6683539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5BC7E"/>
      </a:accent1>
      <a:accent2>
        <a:srgbClr val="FFC330"/>
      </a:accent2>
      <a:accent3>
        <a:srgbClr val="BE80FF"/>
      </a:accent3>
      <a:accent4>
        <a:srgbClr val="FF8345"/>
      </a:accent4>
      <a:accent5>
        <a:srgbClr val="FF70BF"/>
      </a:accent5>
      <a:accent6>
        <a:srgbClr val="60A2F5"/>
      </a:accent6>
      <a:hlink>
        <a:srgbClr val="5C4EDC"/>
      </a:hlink>
      <a:folHlink>
        <a:srgbClr val="7FC5FF"/>
      </a:folHlink>
    </a:clrScheme>
    <a:fontScheme name="Custom 32">
      <a:majorFont>
        <a:latin typeface="Aptos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66835393_win32_SD_v3" id="{4170EB69-3ACE-4C18-BE4C-C6CBD8BF8A79}" vid="{8A480AB3-AE5D-4813-AA67-ADACC5EA6C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837B91-4329-4308-94DA-BB811B5F3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247F30-5811-40C0-99EC-CF53200590BE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Corporate colors presentation</Template>
  <TotalTime>176</TotalTime>
  <Words>283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Light</vt:lpstr>
      <vt:lpstr>Arial</vt:lpstr>
      <vt:lpstr>Calibri</vt:lpstr>
      <vt:lpstr>Custom</vt:lpstr>
      <vt:lpstr>Samad, Guandong, and Tyler </vt:lpstr>
      <vt:lpstr>Problem Description</vt:lpstr>
      <vt:lpstr>Key Events from Last Week</vt:lpstr>
      <vt:lpstr>MCU Pinout</vt:lpstr>
      <vt:lpstr>DDS Module</vt:lpstr>
      <vt:lpstr>Schematic Updates</vt:lpstr>
      <vt:lpstr>Bluetooth Connection to the MCU (Raspberry pi Pico W)</vt:lpstr>
      <vt:lpstr>Bluetooth Connection to the MCU (Raspberry pI Pico W)</vt:lpstr>
      <vt:lpstr>SPI Testing with The Raspberry PI</vt:lpstr>
      <vt:lpstr>Web App</vt:lpstr>
      <vt:lpstr>Web App Continued</vt:lpstr>
      <vt:lpstr>Plans for Battery</vt:lpstr>
      <vt:lpstr>DDS Test Board</vt:lpstr>
      <vt:lpstr>Challenges so far</vt:lpstr>
      <vt:lpstr>Immediate Plan</vt:lpstr>
      <vt:lpstr>Questions/Feedback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Tyler White</dc:creator>
  <cp:lastModifiedBy>Samad Q</cp:lastModifiedBy>
  <cp:revision>16</cp:revision>
  <dcterms:created xsi:type="dcterms:W3CDTF">2025-09-17T17:10:44Z</dcterms:created>
  <dcterms:modified xsi:type="dcterms:W3CDTF">2025-10-08T17:00:42Z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